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6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8D30B-B268-40D6-AC0E-80B771450EDA}" type="datetimeFigureOut">
              <a:rPr lang="ru-RU" smtClean="0"/>
              <a:t>30.10.2011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39E4F-35C5-4483-90D5-4A031161E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96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D9B9-91A6-491E-9FC2-28D2FF46DF54}" type="datetime1">
              <a:rPr lang="ru-RU" smtClean="0"/>
              <a:t>30.10.2011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Ажеганова Наталья, учащаяся 11А класса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2782-88F2-484F-8720-5223E2ED6962}" type="datetime1">
              <a:rPr lang="ru-RU" smtClean="0"/>
              <a:t>30.10.2011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Ажеганова Наталья, учащаяся 11А класса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72B1-B720-41C0-920B-6072C16DEB60}" type="datetime1">
              <a:rPr lang="ru-RU" smtClean="0"/>
              <a:t>30.10.2011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Ажеганова Наталья, учащаяся 11А класса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B506-495C-40FF-BA5A-E0AD66E9D120}" type="datetime1">
              <a:rPr lang="ru-RU" smtClean="0"/>
              <a:t>30.10.2011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Ажеганова Наталья, учащаяся 11А класса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D64DB-42A5-43C2-A318-8013111F4EB5}" type="datetime1">
              <a:rPr lang="ru-RU" smtClean="0"/>
              <a:t>30.10.2011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Ажеганова Наталья, учащаяся 11А класса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1F1A2-9B5E-4210-BBE2-26BAB26187FF}" type="datetime1">
              <a:rPr lang="ru-RU" smtClean="0"/>
              <a:t>30.10.2011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Ажеганова Наталья, учащаяся 11А класса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2324-E62C-461D-BA23-1571C311DB1A}" type="datetime1">
              <a:rPr lang="ru-RU" smtClean="0"/>
              <a:t>30.10.2011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Ажеганова Наталья, учащаяся 11А класса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508E-A87E-4EE0-AB49-D666CD541AAD}" type="datetime1">
              <a:rPr lang="ru-RU" smtClean="0"/>
              <a:t>30.10.2011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Ажеганова Наталья, учащаяся 11А класса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6141F-E2A8-4406-BBC1-63835F24FFC0}" type="datetime1">
              <a:rPr lang="ru-RU" smtClean="0"/>
              <a:t>30.10.2011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Ажеганова Наталья, учащаяся 11А класса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C87C-C02A-4DFC-BD30-73D3EE9D7E46}" type="datetime1">
              <a:rPr lang="ru-RU" smtClean="0"/>
              <a:t>30.10.2011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Ажеганова Наталья, учащаяся 11А класса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5D92-1B41-49DE-B480-B7F9CB376ECA}" type="datetime1">
              <a:rPr lang="ru-RU" smtClean="0"/>
              <a:t>30.10.2011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Ажеганова Наталья, учащаяся 11А класса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4438D-FE0F-4E14-BD0F-F9ACEEE77ED3}" type="datetime1">
              <a:rPr lang="ru-RU" smtClean="0"/>
              <a:t>30.10.2011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Ажеганова Наталья, учащаяся 11А класса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jp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g"/><Relationship Id="rId19" Type="http://schemas.openxmlformats.org/officeDocument/2006/relationships/image" Target="../media/image18.jpe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ledie-rus.ru/podshivka/7931.ph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lewi.ru/2010/11/09/page/7/&#1052;&#1054;&#1059;" TargetMode="External"/><Relationship Id="rId4" Type="http://schemas.openxmlformats.org/officeDocument/2006/relationships/hyperlink" Target="http://lewi.ru/2010/11/09/page/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05292" y="692696"/>
            <a:ext cx="57334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solidFill>
                  <a:srgbClr val="003618"/>
                </a:solidFill>
                <a:effectLst>
                  <a:reflection blurRad="12700" stA="50000" endPos="50000" dist="5000" dir="5400000" sy="-100000" rotWithShape="0"/>
                </a:effectLst>
              </a:rPr>
              <a:t>Донжуанский список Пушкина</a:t>
            </a:r>
            <a:endParaRPr lang="ru-RU" sz="2800" b="1" cap="all" spc="0" dirty="0">
              <a:ln w="0"/>
              <a:solidFill>
                <a:srgbClr val="003618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6468" y="1628800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3618"/>
                </a:solidFill>
                <a:latin typeface="Monotype Corsiva" pitchFamily="66" charset="0"/>
              </a:rPr>
              <a:t>Полушутливый, так называемый </a:t>
            </a:r>
            <a:r>
              <a:rPr lang="ru-RU" sz="3200" b="1" dirty="0" smtClean="0">
                <a:solidFill>
                  <a:srgbClr val="003618"/>
                </a:solidFill>
                <a:latin typeface="Monotype Corsiva" pitchFamily="66" charset="0"/>
              </a:rPr>
              <a:t>Донжуанский </a:t>
            </a:r>
            <a:r>
              <a:rPr lang="ru-RU" sz="3200" b="1" dirty="0">
                <a:solidFill>
                  <a:srgbClr val="003618"/>
                </a:solidFill>
                <a:latin typeface="Monotype Corsiva" pitchFamily="66" charset="0"/>
              </a:rPr>
              <a:t>список Пушкина породил всплеск интереса пушкинистов к адресатам его </a:t>
            </a:r>
            <a:r>
              <a:rPr lang="ru-RU" sz="3200" b="1" dirty="0" smtClean="0">
                <a:solidFill>
                  <a:srgbClr val="003618"/>
                </a:solidFill>
                <a:latin typeface="Monotype Corsiva" pitchFamily="66" charset="0"/>
              </a:rPr>
              <a:t>любви.</a:t>
            </a:r>
          </a:p>
          <a:p>
            <a:pPr algn="ctr"/>
            <a:r>
              <a:rPr lang="ru-RU" sz="3200" b="1" dirty="0">
                <a:latin typeface="Monotype Corsiva" pitchFamily="66" charset="0"/>
              </a:rPr>
              <a:t>Часто бывая в доме Ушаковых, где его привлекали две прелестные барышни, Екатерина и Елизавета, Пушкин в ответ на просьбы барышень записал в альбом одной из них (Елизаветы) имена женщин, произведших на него наибольшее впечатление.</a:t>
            </a:r>
          </a:p>
          <a:p>
            <a:pPr algn="ctr"/>
            <a:endParaRPr lang="ru-RU" sz="3200" b="1" dirty="0">
              <a:solidFill>
                <a:srgbClr val="003618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03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" y="-69217"/>
            <a:ext cx="9198093" cy="69272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504" y="3434208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429000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2844" y="3429000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82884" y="3429000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2924" y="3429000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е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18026" y="3436240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18026" y="3796280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918026" y="4157670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918026" y="4517710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918026" y="4877750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918026" y="5237790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918026" y="5597830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918026" y="5973459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918026" y="6342301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7504" y="3797630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20664" y="4165848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20664" y="4545124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Й</a:t>
            </a:r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378634" y="5992619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</a:t>
            </a:r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995032" y="5982261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Ь</a:t>
            </a:r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641271" y="5982261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Л</a:t>
            </a:r>
            <a:endParaRPr lang="ru-RU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281231" y="5982261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</a:t>
            </a:r>
            <a:endParaRPr lang="ru-RU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20664" y="4913566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20664" y="5293430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</a:t>
            </a:r>
            <a:endParaRPr lang="ru-RU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35291" y="5653470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</a:t>
            </a:r>
            <a:endParaRPr lang="ru-RU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07504" y="3074168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62601" y="2017981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</a:t>
            </a:r>
            <a:endParaRPr lang="ru-RU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62804" y="2378021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</a:t>
            </a:r>
            <a:endParaRPr lang="ru-RU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62601" y="2697764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</a:t>
            </a:r>
            <a:endParaRPr lang="ru-RU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67544" y="3061952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</a:t>
            </a:r>
            <a:endParaRPr lang="ru-RU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35291" y="6023705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008476" y="3437590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</a:t>
            </a:r>
            <a:endParaRPr lang="ru-RU" sz="20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646019" y="3437590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к</a:t>
            </a:r>
            <a:endParaRPr lang="ru-RU" sz="20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278066" y="3437590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</a:t>
            </a:r>
            <a:endParaRPr lang="ru-RU" sz="20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606080" y="1658935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Й</a:t>
            </a:r>
            <a:endParaRPr lang="ru-RU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67544" y="936231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56351" y="1296271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468582" y="1676626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</a:t>
            </a:r>
            <a:endParaRPr lang="ru-RU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246040" y="1658935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</a:t>
            </a:r>
            <a:endParaRPr lang="ru-RU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886000" y="1658935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</a:t>
            </a:r>
            <a:endParaRPr lang="ru-RU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1512270" y="1656311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</a:t>
            </a:r>
            <a:endParaRPr lang="ru-RU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1155816" y="1656311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Ч</a:t>
            </a:r>
            <a:endParaRPr lang="ru-RU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801873" y="1658935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</a:t>
            </a:r>
            <a:endParaRPr lang="ru-RU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382221" y="3437590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Я</a:t>
            </a:r>
            <a:endParaRPr lang="ru-RU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316233" y="607797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Ы</a:t>
            </a:r>
            <a:endParaRPr lang="ru-RU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2634992" y="5237790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</a:t>
            </a:r>
            <a:endParaRPr lang="ru-RU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2638106" y="4879706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</a:t>
            </a:r>
            <a:endParaRPr lang="ru-RU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2653459" y="4185084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4116056" y="4525888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745426" y="4517710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</a:t>
            </a:r>
            <a:endParaRPr lang="ru-RU" b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3385386" y="4525888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</a:t>
            </a:r>
            <a:endParaRPr lang="ru-RU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3018594" y="4517710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</a:t>
            </a:r>
            <a:endParaRPr lang="ru-RU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2648436" y="4517710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</a:t>
            </a:r>
            <a:endParaRPr lang="ru-RU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278066" y="4517710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Л</a:t>
            </a:r>
            <a:endParaRPr lang="ru-RU" sz="2000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2689261" y="606569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</a:t>
            </a:r>
            <a:endParaRPr lang="ru-RU" b="1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3044553" y="606569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</a:t>
            </a:r>
            <a:endParaRPr lang="ru-RU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3774418" y="604613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3414378" y="604613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3414378" y="963881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Я</a:t>
            </a:r>
            <a:endParaRPr lang="ru-RU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3412658" y="1316586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</a:t>
            </a:r>
            <a:endParaRPr lang="ru-RU" b="1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3404593" y="1673603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</a:t>
            </a:r>
            <a:endParaRPr lang="ru-RU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3404593" y="2016351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3385386" y="2393683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</a:t>
            </a:r>
            <a:endParaRPr lang="ru-RU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3385386" y="2753723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</a:t>
            </a:r>
            <a:endParaRPr lang="ru-RU" b="1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3385386" y="3103568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4097655" y="3129146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Ш</a:t>
            </a:r>
            <a:endParaRPr lang="ru-RU" b="1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4105466" y="3489186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</a:t>
            </a:r>
            <a:endParaRPr lang="ru-RU" b="1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4105466" y="3841830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</a:t>
            </a:r>
            <a:endParaRPr lang="ru-RU" b="1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4105466" y="4201870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</a:t>
            </a:r>
            <a:endParaRPr lang="ru-RU" b="1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1276400" y="626617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1614679" y="616175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1969660" y="626617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</a:t>
            </a:r>
            <a:endParaRPr lang="ru-RU" b="1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4105466" y="2405704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4105466" y="2765744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</a:t>
            </a:r>
            <a:endParaRPr lang="ru-RU" b="1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4825546" y="3141729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</a:t>
            </a:r>
            <a:endParaRPr lang="ru-RU" b="1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6279934" y="5690944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</a:t>
            </a:r>
            <a:endParaRPr lang="ru-RU" b="1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6279934" y="5330904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</a:t>
            </a:r>
            <a:endParaRPr lang="ru-RU" b="1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6272936" y="4970864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</a:t>
            </a:r>
            <a:endParaRPr lang="ru-RU" b="1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6272936" y="4607075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6268356" y="4210260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Ч</a:t>
            </a:r>
            <a:endParaRPr lang="ru-RU" b="1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6267078" y="3850220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</a:t>
            </a:r>
            <a:endParaRPr lang="ru-RU" b="1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6265706" y="3141061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6266599" y="3490180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</a:t>
            </a:r>
            <a:endParaRPr lang="ru-RU" b="1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5905666" y="3482799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</a:t>
            </a:r>
            <a:endParaRPr lang="ru-RU" b="1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5545626" y="3489186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</a:t>
            </a:r>
            <a:endParaRPr lang="ru-RU" b="1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5185586" y="3478756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</a:t>
            </a:r>
            <a:endParaRPr lang="ru-RU" b="1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4825546" y="3478756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Л</a:t>
            </a:r>
            <a:endParaRPr lang="ru-RU" b="1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4465506" y="3489186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827584" y="3804504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815393" y="4182583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</a:t>
            </a:r>
            <a:endParaRPr lang="ru-RU" b="1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830531" y="4547080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4852121" y="4580705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4837850" y="4218989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</a:t>
            </a:r>
            <a:endParaRPr lang="ru-RU" b="1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4827266" y="3850220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</a:t>
            </a:r>
            <a:endParaRPr lang="ru-RU" b="1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4824406" y="2790817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827584" y="4910561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</a:t>
            </a:r>
            <a:endParaRPr lang="ru-RU" b="1" dirty="0"/>
          </a:p>
        </p:txBody>
      </p:sp>
      <p:sp>
        <p:nvSpPr>
          <p:cNvPr id="101" name="Прямоугольник 100"/>
          <p:cNvSpPr/>
          <p:nvPr/>
        </p:nvSpPr>
        <p:spPr>
          <a:xfrm>
            <a:off x="830531" y="5280620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</a:t>
            </a:r>
            <a:endParaRPr lang="ru-RU" b="1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827584" y="5652411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</a:t>
            </a:r>
            <a:endParaRPr lang="ru-RU" b="1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830531" y="5992619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</a:t>
            </a:r>
            <a:endParaRPr lang="ru-RU" b="1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835010" y="6350909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6293253" y="6023705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120664" y="3074168"/>
            <a:ext cx="335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407726" y="640648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Первая петербургская возлюбленная Пушкина, княгиня, хозяйка салона. Известная под именем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Princesse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Nocturne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35291" y="3074168"/>
            <a:ext cx="321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И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35291" y="3474278"/>
            <a:ext cx="321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З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83833" y="3830185"/>
            <a:ext cx="321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35291" y="4970864"/>
            <a:ext cx="321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21" name="Рисунок 1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963405"/>
            <a:ext cx="1724025" cy="2324100"/>
          </a:xfrm>
          <a:prstGeom prst="rect">
            <a:avLst/>
          </a:prstGeom>
        </p:spPr>
      </p:pic>
      <p:pic>
        <p:nvPicPr>
          <p:cNvPr id="164" name="Рисунок 1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128" y="3984685"/>
            <a:ext cx="1476375" cy="2028825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019114"/>
            <a:ext cx="1664232" cy="223514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087" y="4030240"/>
            <a:ext cx="1581417" cy="2089387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038152"/>
            <a:ext cx="1689196" cy="2104858"/>
          </a:xfrm>
          <a:prstGeom prst="rect">
            <a:avLst/>
          </a:prstGeom>
        </p:spPr>
      </p:pic>
      <p:pic>
        <p:nvPicPr>
          <p:cNvPr id="159" name="Рисунок 15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225" y="3950261"/>
            <a:ext cx="1950822" cy="2350388"/>
          </a:xfrm>
          <a:prstGeom prst="rect">
            <a:avLst/>
          </a:prstGeom>
        </p:spPr>
      </p:pic>
      <p:pic>
        <p:nvPicPr>
          <p:cNvPr id="142" name="Рисунок 1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441" y="4002904"/>
            <a:ext cx="1698821" cy="2048080"/>
          </a:xfrm>
          <a:prstGeom prst="rect">
            <a:avLst/>
          </a:prstGeom>
        </p:spPr>
      </p:pic>
      <p:pic>
        <p:nvPicPr>
          <p:cNvPr id="161" name="Рисунок 16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087" y="3938596"/>
            <a:ext cx="1638459" cy="2176696"/>
          </a:xfrm>
          <a:prstGeom prst="rect">
            <a:avLst/>
          </a:prstGeom>
        </p:spPr>
      </p:pic>
      <p:pic>
        <p:nvPicPr>
          <p:cNvPr id="151" name="Рисунок 1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087" y="4019114"/>
            <a:ext cx="1562100" cy="2004591"/>
          </a:xfrm>
          <a:prstGeom prst="rect">
            <a:avLst/>
          </a:prstGeom>
        </p:spPr>
      </p:pic>
      <p:pic>
        <p:nvPicPr>
          <p:cNvPr id="124" name="Рисунок 1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087" y="3977650"/>
            <a:ext cx="1604441" cy="2250753"/>
          </a:xfrm>
          <a:prstGeom prst="rect">
            <a:avLst/>
          </a:prstGeom>
        </p:spPr>
      </p:pic>
      <p:pic>
        <p:nvPicPr>
          <p:cNvPr id="153" name="Рисунок 15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622" y="3839682"/>
            <a:ext cx="1825869" cy="2301515"/>
          </a:xfrm>
          <a:prstGeom prst="rect">
            <a:avLst/>
          </a:prstGeom>
        </p:spPr>
      </p:pic>
      <p:pic>
        <p:nvPicPr>
          <p:cNvPr id="162" name="Рисунок 16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414" y="4038152"/>
            <a:ext cx="1642761" cy="1940624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814" y="4028740"/>
            <a:ext cx="1666985" cy="2022244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265" y="3972405"/>
            <a:ext cx="1742263" cy="2168792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72" y="3972405"/>
            <a:ext cx="1879126" cy="2267478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253" y="3469899"/>
            <a:ext cx="2883667" cy="3247373"/>
          </a:xfrm>
          <a:prstGeom prst="rect">
            <a:avLst/>
          </a:prstGeom>
        </p:spPr>
      </p:pic>
      <p:sp>
        <p:nvSpPr>
          <p:cNvPr id="122" name="TextBox 121"/>
          <p:cNvSpPr txBox="1"/>
          <p:nvPr/>
        </p:nvSpPr>
        <p:spPr>
          <a:xfrm>
            <a:off x="495331" y="986657"/>
            <a:ext cx="30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80704" y="967521"/>
            <a:ext cx="335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465506" y="640648"/>
            <a:ext cx="440671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Сестра лицейского товарища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ушкина. Фрейлина,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х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удожница.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835010" y="3482799"/>
            <a:ext cx="320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835010" y="3463608"/>
            <a:ext cx="320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465506" y="640648"/>
            <a:ext cx="440671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Жена известного в России историографа, сестра П. А. Вяземского.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969660" y="3474278"/>
            <a:ext cx="31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969660" y="3474278"/>
            <a:ext cx="276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В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4608026" y="640648"/>
            <a:ext cx="3924414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Из-за неё в 1824 году по настоянию графа Воронцова поэт был выслан в Михайловское.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676273" y="4165848"/>
            <a:ext cx="289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653459" y="4230295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+mj-lt"/>
              </a:rPr>
              <a:t>К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4608026" y="640648"/>
            <a:ext cx="406843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Адресат самого известного стихотворения А. С. Пушкина «К***»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404593" y="56689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6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435655" y="625259"/>
            <a:ext cx="327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4608026" y="604613"/>
            <a:ext cx="406843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Она подготовила побег Пушкина за границу морем.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4458" y="2393683"/>
            <a:ext cx="323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7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6056" y="2411196"/>
            <a:ext cx="273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608026" y="640648"/>
            <a:ext cx="406843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Отдаленная родственница поэта: их отцы были четвероюродными братьями.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852121" y="2811306"/>
            <a:ext cx="332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8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831128" y="2786628"/>
            <a:ext cx="346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О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645525" y="784633"/>
            <a:ext cx="4314795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Пушкин  писал Вяземскому 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13 сентября 1825 года  по поводу «Бориса Годунова»: «Моя Марина славная баба: настоящая Катерина…»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293253" y="3180638"/>
            <a:ext cx="346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9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279934" y="3141729"/>
            <a:ext cx="276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Г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4608026" y="640648"/>
            <a:ext cx="392441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Ей посвящены стихотворения «Мадонна», «Пора, мой друг, пора».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452475" y="1679182"/>
            <a:ext cx="43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79935" y="3460853"/>
            <a:ext cx="52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276400" y="626617"/>
            <a:ext cx="518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908300" y="4512330"/>
            <a:ext cx="508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1826433" y="5964806"/>
            <a:ext cx="54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040891" y="3508477"/>
            <a:ext cx="47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4645526" y="640648"/>
            <a:ext cx="428657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Именно её поэт в «Евгении  Онегине»  выводит под именем «Клеопатры Невы».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4608026" y="604613"/>
            <a:ext cx="435229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Актриса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царскосельского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театра.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4608026" y="640648"/>
            <a:ext cx="432407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Дочь директора Публичной библиотеки, президента Академии художеств.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1273603" y="635391"/>
            <a:ext cx="338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Д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4608026" y="701988"/>
            <a:ext cx="429250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Урожденная герцогиня де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Граммон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, в первом браке жена владельца Каменки, во втором-маршала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Себастиани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4645526" y="640648"/>
            <a:ext cx="403093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Старшая дочь соседки А. С. Пушкина. Владелицы села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Тригоское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П. А. Осиповой от первого брака.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4608026" y="1117505"/>
            <a:ext cx="4250161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Гречанка, бежавшая в 1821 году  вместе с матерью из Константинополя в Кишинев.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66" name="Рисунок 165" descr="http://i051.radikal.ru/1103/fa/85ee0b48e503.jpg"/>
          <p:cNvPicPr/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166"/>
          <a:stretch/>
        </p:blipFill>
        <p:spPr bwMode="auto">
          <a:xfrm>
            <a:off x="6788812" y="3113763"/>
            <a:ext cx="2252235" cy="34835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7" name="Рисунок 166" descr="http://i059.radikal.ru/1103/ed/c28cf1100c27.jpg"/>
          <p:cNvPicPr/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6816" y="64580"/>
            <a:ext cx="3310850" cy="2689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987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500"/>
                            </p:stCondLst>
                            <p:childTnLst>
                              <p:par>
                                <p:cTn id="3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6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4" fill="hold">
                      <p:stCondLst>
                        <p:cond delay="indefinite"/>
                      </p:stCondLst>
                      <p:childTnLst>
                        <p:par>
                          <p:cTn id="495" fill="hold">
                            <p:stCondLst>
                              <p:cond delay="0"/>
                            </p:stCondLst>
                            <p:childTnLst>
                              <p:par>
                                <p:cTn id="4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8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8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6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4" fill="hold">
                      <p:stCondLst>
                        <p:cond delay="indefinite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2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4" fill="hold">
                      <p:stCondLst>
                        <p:cond delay="indefinite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7" dur="5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4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7" dur="5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8" fill="hold">
                      <p:stCondLst>
                        <p:cond delay="indefinite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6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9" dur="5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>
                      <p:stCondLst>
                        <p:cond delay="indefinite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4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1" dur="5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2" fill="hold">
                      <p:stCondLst>
                        <p:cond delay="indefinite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6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9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2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5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7" dur="5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500"/>
                            </p:stCondLst>
                            <p:childTnLst>
                              <p:par>
                                <p:cTn id="6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34" grpId="0"/>
      <p:bldP spid="118" grpId="0"/>
      <p:bldP spid="150" grpId="0" build="allAtOnce"/>
      <p:bldP spid="15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928" y="764704"/>
            <a:ext cx="878721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rgbClr val="003618"/>
                </a:solidFill>
                <a:effectLst/>
              </a:rPr>
              <a:t>Для создания кроссворда использованы</a:t>
            </a:r>
          </a:p>
          <a:p>
            <a:pPr algn="ctr"/>
            <a:r>
              <a:rPr lang="ru-RU" sz="3200" b="1" dirty="0">
                <a:ln/>
                <a:solidFill>
                  <a:srgbClr val="003618"/>
                </a:solidFill>
              </a:rPr>
              <a:t>р</a:t>
            </a:r>
            <a:r>
              <a:rPr lang="ru-RU" sz="3200" b="1" dirty="0" smtClean="0">
                <a:ln/>
                <a:solidFill>
                  <a:srgbClr val="003618"/>
                </a:solidFill>
              </a:rPr>
              <a:t>есурсы Интернета:</a:t>
            </a:r>
          </a:p>
          <a:p>
            <a:r>
              <a:rPr lang="ru-RU" sz="3200" u="sng" dirty="0" smtClean="0">
                <a:hlinkClick r:id="rId3"/>
              </a:rPr>
              <a:t>1.http</a:t>
            </a:r>
            <a:r>
              <a:rPr lang="ru-RU" sz="3200" u="sng" dirty="0">
                <a:hlinkClick r:id="rId3"/>
              </a:rPr>
              <a:t>://www.nasledie-rus.ru/podshivka/7931.php</a:t>
            </a:r>
            <a:endParaRPr lang="ru-RU" sz="3200" dirty="0"/>
          </a:p>
          <a:p>
            <a:r>
              <a:rPr lang="ru-RU" sz="3200" u="sng" dirty="0" smtClean="0">
                <a:hlinkClick r:id="rId4"/>
              </a:rPr>
              <a:t>2. </a:t>
            </a:r>
            <a:r>
              <a:rPr lang="ru-RU" sz="3200" u="sng" dirty="0" smtClean="0">
                <a:hlinkClick r:id="rId5"/>
              </a:rPr>
              <a:t>http</a:t>
            </a:r>
            <a:r>
              <a:rPr lang="ru-RU" sz="3200" u="sng" dirty="0">
                <a:hlinkClick r:id="rId5"/>
              </a:rPr>
              <a:t>://</a:t>
            </a:r>
            <a:r>
              <a:rPr lang="ru-RU" sz="3200" u="sng" dirty="0" smtClean="0">
                <a:hlinkClick r:id="rId5"/>
              </a:rPr>
              <a:t>lewi.ru/2010/11/09/page/7/МОУ</a:t>
            </a:r>
            <a:r>
              <a:rPr lang="ru-RU" sz="3200" u="sng" dirty="0" smtClean="0"/>
              <a:t> </a:t>
            </a:r>
            <a:endParaRPr lang="ru-RU" sz="3200" dirty="0"/>
          </a:p>
          <a:p>
            <a:pPr algn="ctr"/>
            <a:endParaRPr lang="ru-RU" sz="3200" b="1" cap="none" spc="0" dirty="0">
              <a:ln/>
              <a:solidFill>
                <a:srgbClr val="003618"/>
              </a:solidFill>
              <a:effectLst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915816" y="5949280"/>
            <a:ext cx="4464496" cy="365125"/>
          </a:xfrm>
        </p:spPr>
        <p:txBody>
          <a:bodyPr/>
          <a:lstStyle/>
          <a:p>
            <a:r>
              <a:rPr lang="ru-RU" sz="1600" dirty="0" err="1" smtClean="0">
                <a:solidFill>
                  <a:srgbClr val="003618"/>
                </a:solidFill>
              </a:rPr>
              <a:t>Ажеганова</a:t>
            </a:r>
            <a:r>
              <a:rPr lang="ru-RU" sz="1600" dirty="0" smtClean="0">
                <a:solidFill>
                  <a:srgbClr val="003618"/>
                </a:solidFill>
              </a:rPr>
              <a:t> Наталья, учащаяся 11А класса</a:t>
            </a:r>
          </a:p>
          <a:p>
            <a:r>
              <a:rPr lang="ru-RU" sz="1600" dirty="0" smtClean="0">
                <a:solidFill>
                  <a:srgbClr val="003618"/>
                </a:solidFill>
              </a:rPr>
              <a:t>МОУ СОШ № 18 имени А. М. Горького</a:t>
            </a:r>
          </a:p>
          <a:p>
            <a:r>
              <a:rPr lang="ru-RU" sz="1600" dirty="0">
                <a:solidFill>
                  <a:srgbClr val="003618"/>
                </a:solidFill>
              </a:rPr>
              <a:t>г</a:t>
            </a:r>
            <a:r>
              <a:rPr lang="ru-RU" sz="1600" dirty="0" smtClean="0">
                <a:solidFill>
                  <a:srgbClr val="003618"/>
                </a:solidFill>
              </a:rPr>
              <a:t>орода Воткинска Удмуртской Республики</a:t>
            </a:r>
            <a:endParaRPr lang="ru-RU" sz="1600" dirty="0">
              <a:solidFill>
                <a:srgbClr val="0036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9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408</Words>
  <Application>Microsoft Office PowerPoint</Application>
  <PresentationFormat>Экран (4:3)</PresentationFormat>
  <Paragraphs>142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</dc:creator>
  <cp:lastModifiedBy>Т</cp:lastModifiedBy>
  <cp:revision>49</cp:revision>
  <dcterms:created xsi:type="dcterms:W3CDTF">2011-10-29T14:39:26Z</dcterms:created>
  <dcterms:modified xsi:type="dcterms:W3CDTF">2011-10-29T20:59:19Z</dcterms:modified>
</cp:coreProperties>
</file>