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sldIdLst>
    <p:sldId id="256" r:id="rId2"/>
    <p:sldId id="258" r:id="rId3"/>
    <p:sldId id="257" r:id="rId4"/>
    <p:sldId id="285" r:id="rId5"/>
    <p:sldId id="259" r:id="rId6"/>
    <p:sldId id="260" r:id="rId7"/>
    <p:sldId id="261" r:id="rId8"/>
    <p:sldId id="262" r:id="rId9"/>
    <p:sldId id="287" r:id="rId10"/>
    <p:sldId id="263" r:id="rId11"/>
    <p:sldId id="264" r:id="rId12"/>
    <p:sldId id="289" r:id="rId13"/>
    <p:sldId id="281" r:id="rId14"/>
    <p:sldId id="295" r:id="rId15"/>
    <p:sldId id="265" r:id="rId16"/>
    <p:sldId id="266" r:id="rId17"/>
    <p:sldId id="267" r:id="rId18"/>
    <p:sldId id="296" r:id="rId19"/>
    <p:sldId id="268" r:id="rId20"/>
    <p:sldId id="269" r:id="rId21"/>
    <p:sldId id="270" r:id="rId22"/>
    <p:sldId id="271" r:id="rId23"/>
    <p:sldId id="297" r:id="rId24"/>
    <p:sldId id="272" r:id="rId25"/>
    <p:sldId id="290" r:id="rId26"/>
    <p:sldId id="273" r:id="rId27"/>
    <p:sldId id="291" r:id="rId28"/>
    <p:sldId id="274" r:id="rId29"/>
    <p:sldId id="275" r:id="rId30"/>
    <p:sldId id="298" r:id="rId31"/>
    <p:sldId id="276" r:id="rId32"/>
    <p:sldId id="277" r:id="rId33"/>
    <p:sldId id="292" r:id="rId34"/>
    <p:sldId id="278" r:id="rId35"/>
    <p:sldId id="279" r:id="rId36"/>
    <p:sldId id="293" r:id="rId37"/>
    <p:sldId id="280" r:id="rId38"/>
    <p:sldId id="282" r:id="rId39"/>
    <p:sldId id="294" r:id="rId40"/>
    <p:sldId id="299" r:id="rId41"/>
    <p:sldId id="30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3237482-B21A-4117-A4F2-D607D9A77370}" type="datetimeFigureOut">
              <a:rPr lang="ru-RU"/>
              <a:pPr>
                <a:defRPr/>
              </a:pPr>
              <a:t>05.11.2011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2BC2E73-E72C-4592-95F4-367B3B738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34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BF66-C6D6-4EAD-A36C-8D6AAF0E600A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AF89-8DBF-4FD0-83CA-18838DEDA1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71422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D27A-2671-471F-82F5-43E6770B39FE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6980-0452-4650-A47D-9A70E063A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30660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D225-788D-4591-8DD6-60434E91549D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E46A-3356-418F-8BDD-792A96CBED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01926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F058-53CD-450B-BE28-57523762497C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22A3-BD06-4FC1-8F37-4AEE1EA088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38617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F8FC-4E44-4EC9-9C7C-5CEB40497B61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BAC3-2884-4926-AD9E-03629D11D0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76877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80BF-463B-42D4-AB9F-B6C77383FF39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5E37-F810-4F35-B7D0-F0CED08EC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833122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06A-875C-4C33-BEB5-E9CC95E027A7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715D-B2DD-4EF2-BC3D-E9997864AB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65190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5260-92F4-41AF-AD5A-1EF3822C1BE5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8A65-ACB6-4C17-A198-1C43DCE95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4590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5AEE-9AFE-4AF9-9312-CFC5B60BD7B8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D84D-6293-419B-9CD9-43EF5A998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15209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B601-0E8D-40F6-9870-AD3418F0D264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686B-76BC-4839-81CA-7476D592F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955408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F375-1017-4CCE-BD8B-E568688972B0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0735-D764-429A-830A-7573A097B1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0786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AA25C-25A3-4533-95D6-3343144CD126}" type="datetimeFigureOut">
              <a:rPr lang="ru-RU"/>
              <a:pPr>
                <a:defRPr/>
              </a:pPr>
              <a:t>05.11.2011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6D756-79E6-477F-B530-E524B3295D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1.xml"/><Relationship Id="rId18" Type="http://schemas.openxmlformats.org/officeDocument/2006/relationships/slide" Target="slide20.xml"/><Relationship Id="rId26" Type="http://schemas.openxmlformats.org/officeDocument/2006/relationships/slide" Target="slide35.xml"/><Relationship Id="rId3" Type="http://schemas.openxmlformats.org/officeDocument/2006/relationships/image" Target="../media/image3.png"/><Relationship Id="rId21" Type="http://schemas.openxmlformats.org/officeDocument/2006/relationships/slide" Target="slide26.xml"/><Relationship Id="rId7" Type="http://schemas.openxmlformats.org/officeDocument/2006/relationships/slide" Target="slide32.xml"/><Relationship Id="rId12" Type="http://schemas.openxmlformats.org/officeDocument/2006/relationships/slide" Target="slide8.xml"/><Relationship Id="rId17" Type="http://schemas.openxmlformats.org/officeDocument/2006/relationships/slide" Target="slide19.xml"/><Relationship Id="rId25" Type="http://schemas.openxmlformats.org/officeDocument/2006/relationships/slide" Target="slide34.xml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7.xml"/><Relationship Id="rId24" Type="http://schemas.openxmlformats.org/officeDocument/2006/relationships/slide" Target="slide31.xml"/><Relationship Id="rId5" Type="http://schemas.openxmlformats.org/officeDocument/2006/relationships/slide" Target="slide10.xml"/><Relationship Id="rId15" Type="http://schemas.openxmlformats.org/officeDocument/2006/relationships/slide" Target="slide15.xml"/><Relationship Id="rId23" Type="http://schemas.openxmlformats.org/officeDocument/2006/relationships/slide" Target="slide29.xml"/><Relationship Id="rId28" Type="http://schemas.openxmlformats.org/officeDocument/2006/relationships/slide" Target="slide38.xml"/><Relationship Id="rId10" Type="http://schemas.openxmlformats.org/officeDocument/2006/relationships/slide" Target="slide6.xml"/><Relationship Id="rId19" Type="http://schemas.openxmlformats.org/officeDocument/2006/relationships/slide" Target="slide21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13.xml"/><Relationship Id="rId22" Type="http://schemas.openxmlformats.org/officeDocument/2006/relationships/slide" Target="slide28.xml"/><Relationship Id="rId27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53890" cy="6885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62100"/>
            <a:ext cx="716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827088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6480175" y="2636838"/>
            <a:ext cx="194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</a:rPr>
              <a:t>ПРИЗ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827088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6156325" y="1074738"/>
            <a:ext cx="24304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Кто первый здоровается: старший или младший? 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Мужчина или женщина? 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/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Кто первым протягивает руку?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654175"/>
            <a:ext cx="4608512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sz="2800" b="1" dirty="0">
                <a:solidFill>
                  <a:srgbClr val="C00000"/>
                </a:solidFill>
              </a:rPr>
              <a:t>Младший.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ru-RU" sz="2800" b="1" dirty="0">
                <a:solidFill>
                  <a:srgbClr val="C00000"/>
                </a:solidFill>
              </a:rPr>
              <a:t>Мужчина.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3.  Старший – младшему; девушка - юноши; начальник – подчиненному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571182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827088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5795963" y="1074738"/>
            <a:ext cx="32400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solidFill>
                  <a:srgbClr val="C00000"/>
                </a:solidFill>
              </a:rPr>
              <a:t>В кино. Как правильно пройти на свое место?</a:t>
            </a:r>
          </a:p>
          <a:p>
            <a:pPr marL="342900" indent="-342900">
              <a:buFontTx/>
              <a:buAutoNum type="arabicPeriod"/>
            </a:pPr>
            <a:endParaRPr lang="ru-RU" b="1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solidFill>
                  <a:srgbClr val="C00000"/>
                </a:solidFill>
              </a:rPr>
              <a:t>Кто выходит первым из транспорта, вы или ваша дама?</a:t>
            </a:r>
          </a:p>
          <a:p>
            <a:pPr marL="342900" indent="-342900">
              <a:buFontTx/>
              <a:buAutoNum type="arabicPeriod"/>
            </a:pPr>
            <a:endParaRPr lang="ru-RU" b="1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u="sng">
                <a:solidFill>
                  <a:srgbClr val="C00000"/>
                </a:solidFill>
              </a:rPr>
              <a:t>Вопрос для юношей.</a:t>
            </a:r>
            <a:r>
              <a:rPr lang="ru-RU" b="1">
                <a:solidFill>
                  <a:srgbClr val="C00000"/>
                </a:solidFill>
              </a:rPr>
              <a:t/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Вы сидите в помещении. Мимо вас проходят знакомые вам мужчины, а затем женщина и девушка. Нужно ли вам приподниматься с места? А если нужно, то в каком случае?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908050"/>
            <a:ext cx="45720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Пробираясь к своему месту, проходи вдоль ряда лицом к сидящим. Если пришел с девчонкой, дай ей пройти впереди тебя и сесть первой. Если ты уже сел, а мимо тебя кто-нибудь проходит… встань, откинь сиденье кресла и дай дорогу.</a:t>
            </a:r>
          </a:p>
          <a:p>
            <a:pPr marL="457200" indent="-457200" algn="ctr">
              <a:buFontTx/>
              <a:buAutoNum type="arabicPeriod"/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2. Вы, и подадите ей руку.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3. Нужно во всех случаях.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898525"/>
            <a:ext cx="58324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42988" y="1341438"/>
            <a:ext cx="33131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0" b="1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5902325" y="1155700"/>
            <a:ext cx="31321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Инсценировать потешку.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    Федул, что губы надул?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    Кафтан прожег!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    Можно зашить?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    Да иглы нет!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    А велика ли дыра?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    Один ворот остался!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9513"/>
            <a:ext cx="532288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1619250" y="981075"/>
            <a:ext cx="2133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0000" b="1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900113" y="981075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6011863" y="188913"/>
            <a:ext cx="27908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</a:rPr>
              <a:t>1.Назовите самый тяжелый период для бородатых мужчин в истории России?</a:t>
            </a:r>
          </a:p>
          <a:p>
            <a:r>
              <a:rPr lang="ru-RU" sz="1600" b="1">
                <a:solidFill>
                  <a:srgbClr val="C00000"/>
                </a:solidFill>
              </a:rPr>
              <a:t>2. Из какой книги эти правила?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/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“Не хватай первым блюдо и не дуй в жидкое, чтобы везде не брызгало. Не сопи, егда яси (когда ешь). Когда, что тебе предложат, то возьми часть из того, протчи отдай другому. Хлеба, приложа к груди, не режь: ешь чо перед тобой лежит, а Инде не зватай. Над ествою не чавкай, как свинья, и головы не чеши. Не проглотив куска, не говори”.</a:t>
            </a:r>
          </a:p>
          <a:p>
            <a:r>
              <a:rPr lang="ru-RU" sz="1600" b="1">
                <a:solidFill>
                  <a:srgbClr val="C00000"/>
                </a:solidFill>
              </a:rPr>
              <a:t>3.</a:t>
            </a:r>
            <a:r>
              <a:rPr lang="ru-RU" sz="1600"/>
              <a:t> </a:t>
            </a:r>
            <a:r>
              <a:rPr lang="ru-RU" sz="1600" b="1">
                <a:solidFill>
                  <a:srgbClr val="C00000"/>
                </a:solidFill>
              </a:rPr>
              <a:t>Поучения Мономаха были предтечей “Домострой”. Какие же были наставления Мономаха?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95288" y="1557338"/>
            <a:ext cx="49688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C00000"/>
                </a:solidFill>
              </a:rPr>
              <a:t>Эпоха Петра </a:t>
            </a:r>
            <a:r>
              <a:rPr lang="en-US" sz="2000" b="1">
                <a:solidFill>
                  <a:srgbClr val="C00000"/>
                </a:solidFill>
              </a:rPr>
              <a:t>I</a:t>
            </a:r>
            <a:r>
              <a:rPr lang="ru-RU" sz="2000" b="1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C00000"/>
                </a:solidFill>
              </a:rPr>
              <a:t>“Юности честное зерцало” или показание к житейскому общению.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C00000"/>
                </a:solidFill>
              </a:rPr>
              <a:t>«Наставления отца сыну»;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«Похвала женам»;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«О неправдивости жизни. О праведном житии»;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«Как дом свой лучше устроить. Как порядок в избе навести хорошо и чисто»;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«Как всякому человеку рукодельничать».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795963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827088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6516688" y="2565400"/>
            <a:ext cx="2127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C00000"/>
                </a:solidFill>
              </a:rPr>
              <a:t>ПРИЗ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-15762" y="745066"/>
            <a:ext cx="1203439" cy="111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35479"/>
            <a:ext cx="1203438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6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5762" y="3923711"/>
            <a:ext cx="1219200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16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5762" y="5013176"/>
            <a:ext cx="1209328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21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843591"/>
            <a:ext cx="1203438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11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3566" y="737715"/>
            <a:ext cx="1143955" cy="111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7521" y="725279"/>
            <a:ext cx="1085003" cy="111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3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2524" y="726146"/>
            <a:ext cx="1109052" cy="111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11042" y="725279"/>
            <a:ext cx="1141078" cy="111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03438" y="1836346"/>
            <a:ext cx="1190277" cy="1037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7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303" y="1847916"/>
            <a:ext cx="1083221" cy="10259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8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2524" y="1851590"/>
            <a:ext cx="1083221" cy="10223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9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5745" y="1855266"/>
            <a:ext cx="1146376" cy="10186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10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3438" y="2850942"/>
            <a:ext cx="1135865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12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9303" y="2873900"/>
            <a:ext cx="1083221" cy="10571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13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2523" y="2873900"/>
            <a:ext cx="1113888" cy="10571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14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36411" y="2873900"/>
            <a:ext cx="1115710" cy="10498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15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03438" y="3923711"/>
            <a:ext cx="1135865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17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2090" y="3923711"/>
            <a:ext cx="1110434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18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20742" y="3923710"/>
            <a:ext cx="1110434" cy="11092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19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29393" y="3923710"/>
            <a:ext cx="1122728" cy="11092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20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93566" y="5003830"/>
            <a:ext cx="1118524" cy="10894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22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22713" y="5013176"/>
            <a:ext cx="1099811" cy="10801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23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28072" y="5003830"/>
            <a:ext cx="1108339" cy="10894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24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45646" y="5003831"/>
            <a:ext cx="1106475" cy="10894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25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0" name="TextBox 2"/>
          <p:cNvSpPr txBox="1">
            <a:spLocks noChangeArrowheads="1"/>
          </p:cNvSpPr>
          <p:nvPr/>
        </p:nvSpPr>
        <p:spPr bwMode="auto">
          <a:xfrm>
            <a:off x="0" y="836613"/>
            <a:ext cx="1011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</a:t>
            </a:r>
            <a:endParaRPr lang="ru-RU" sz="6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1" name="TextBox 32"/>
          <p:cNvSpPr txBox="1">
            <a:spLocks noChangeArrowheads="1"/>
          </p:cNvSpPr>
          <p:nvPr/>
        </p:nvSpPr>
        <p:spPr bwMode="auto">
          <a:xfrm>
            <a:off x="5937250" y="1152525"/>
            <a:ext cx="3095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– Переход хода. 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5 - Вопрос для команды, выбравшей этот сектор.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10 -Приз.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15 - Вопрос для команды, выбравшей этот сектор.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– Блиц вопрос.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– Команда получает эти очки без выполнения задания и делает следующий ход.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755650" y="1412875"/>
            <a:ext cx="48244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0" b="1">
                <a:solidFill>
                  <a:srgbClr val="7030A0"/>
                </a:solidFill>
              </a:rPr>
              <a:t>25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" y="48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1692275" y="1079500"/>
            <a:ext cx="2133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0000" b="1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900113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15</a:t>
            </a: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5940425" y="1196975"/>
            <a:ext cx="269716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Вы идете рядом с девушкой. С какой стороны надо идти и почему?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00025" y="2133600"/>
            <a:ext cx="51847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Слева, т.к. раньше джентльмены с правой стороны носили шляпу.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b="5116"/>
          <a:stretch>
            <a:fillRect/>
          </a:stretch>
        </p:blipFill>
        <p:spPr bwMode="auto">
          <a:xfrm>
            <a:off x="0" y="593725"/>
            <a:ext cx="5724525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1763713" y="1168400"/>
            <a:ext cx="2133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0000" b="1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5940425" y="908050"/>
            <a:ext cx="2933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В этой книге давались советы молодым дворянам, как держать себя в обществе, чтобы иметь успех при дворе и в свете. В обществе, рекомендовалось в книге “в круг не плевать”, “в платок, громко не сморкаться и не чихать”, “перстом носа не чистить”. Содержи себя в порядке, поучала она читателя, обрезай ногти “да не явится яро бы оные бархатом обшиты”.</a:t>
            </a:r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755650" y="6202363"/>
            <a:ext cx="698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Как называлась книга и по распоряжению кого была издана?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971550" y="1700213"/>
            <a:ext cx="41227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В 1717году  по распоряжения Петра I, книга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</a:rPr>
              <a:t>“Юности честное зерцало”.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74700"/>
            <a:ext cx="38893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" y="-28852"/>
            <a:ext cx="9144000" cy="68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900113" y="981075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15</a:t>
            </a:r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6065838" y="993775"/>
            <a:ext cx="25019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В сугубо современном изысканном обществе вы доедаете несравненный борщ по-флотски. На дне остается несколько ложек вашего любимого лакомства. Куда наклонить тарелку: к себе или от себя?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51"/>
            <a:ext cx="9144000" cy="68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1116013" y="1125538"/>
            <a:ext cx="3921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От себя, лучше попирствовать остатками борща, кроме костюма и скатерти выиграет и ваша фигура.</a:t>
            </a: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 Поступив таким образом, вы в точности исполните букву этикета.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8" b="13332"/>
          <a:stretch>
            <a:fillRect/>
          </a:stretch>
        </p:blipFill>
        <p:spPr bwMode="auto">
          <a:xfrm>
            <a:off x="0" y="719138"/>
            <a:ext cx="56451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" y="100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971550" y="1084263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25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1893888" y="995363"/>
            <a:ext cx="2133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5867400" y="1484313"/>
            <a:ext cx="31686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Принято ли распаковывать подарок в присутствии дарителя?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34"/>
          <p:cNvSpPr txBox="1">
            <a:spLocks noChangeArrowheads="1"/>
          </p:cNvSpPr>
          <p:nvPr/>
        </p:nvSpPr>
        <p:spPr bwMode="auto">
          <a:xfrm>
            <a:off x="250825" y="836613"/>
            <a:ext cx="50419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0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15</a:t>
            </a:r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5940425" y="1268413"/>
            <a:ext cx="28622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Мальчик одет в спортивную куртку и спортивного типа ботинки на шнурках и толстой подошве, а его подруга одета в нарядное платье и шляпку. Как должен быть одет мальчик?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9" y="-99392"/>
            <a:ext cx="9144000" cy="70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755650" y="1844675"/>
            <a:ext cx="41036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Да, и </a:t>
            </a:r>
            <a:r>
              <a:rPr lang="ru-RU" sz="4000" b="1" i="1">
                <a:solidFill>
                  <a:srgbClr val="C00000"/>
                </a:solidFill>
              </a:rPr>
              <a:t>непременно поблагодарить за </a:t>
            </a:r>
            <a:r>
              <a:rPr lang="ru-RU" sz="4000" b="1">
                <a:solidFill>
                  <a:srgbClr val="C00000"/>
                </a:solidFill>
              </a:rPr>
              <a:t>него.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5" b="6203"/>
          <a:stretch>
            <a:fillRect/>
          </a:stretch>
        </p:blipFill>
        <p:spPr bwMode="auto">
          <a:xfrm>
            <a:off x="0" y="692150"/>
            <a:ext cx="57531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2" name="Прямоугольник 1"/>
          <p:cNvSpPr>
            <a:spLocks noChangeArrowheads="1"/>
          </p:cNvSpPr>
          <p:nvPr/>
        </p:nvSpPr>
        <p:spPr bwMode="auto">
          <a:xfrm>
            <a:off x="900113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6691313" y="2781300"/>
            <a:ext cx="194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</a:rPr>
              <a:t>ПРИЗ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684213" y="981075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0000" b="1">
                <a:solidFill>
                  <a:srgbClr val="7030A0"/>
                </a:solidFill>
                <a:cs typeface="Times New Roman" pitchFamily="18" charset="0"/>
              </a:rPr>
              <a:t>15</a:t>
            </a: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6272213" y="681038"/>
            <a:ext cx="24304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Одно из выдающихся произведений русской литературы XVI века, бывшего в основном сводом нравственных норм и правил многих поколений российского православного общества.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46799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Домострой- книга, она содержит в себе полезные сведения, поучения и наставления всякому христианину – и мужу, и жене, и детям, и слугам и служанкам.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65113"/>
            <a:ext cx="5795963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844" name="Прямоугольник 1"/>
          <p:cNvSpPr>
            <a:spLocks noChangeArrowheads="1"/>
          </p:cNvSpPr>
          <p:nvPr/>
        </p:nvSpPr>
        <p:spPr bwMode="auto">
          <a:xfrm>
            <a:off x="900113" y="1162050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10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755650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0000" b="1">
                <a:solidFill>
                  <a:srgbClr val="7030A0"/>
                </a:solidFill>
                <a:cs typeface="Times New Roman" pitchFamily="18" charset="0"/>
              </a:rPr>
              <a:t>15</a:t>
            </a:r>
          </a:p>
        </p:txBody>
      </p:sp>
      <p:sp>
        <p:nvSpPr>
          <p:cNvPr id="36868" name="Прямоугольник 1"/>
          <p:cNvSpPr>
            <a:spLocks noChangeArrowheads="1"/>
          </p:cNvSpPr>
          <p:nvPr/>
        </p:nvSpPr>
        <p:spPr bwMode="auto">
          <a:xfrm>
            <a:off x="5969000" y="1196975"/>
            <a:ext cx="26431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Что служило румянами в древней Руси?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042988" y="2662238"/>
            <a:ext cx="38163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8000" b="1">
                <a:solidFill>
                  <a:srgbClr val="C00000"/>
                </a:solidFill>
              </a:rPr>
              <a:t>Свекла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88"/>
            <a:ext cx="5662613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6" name="Прямоугольник 1"/>
          <p:cNvSpPr>
            <a:spLocks noChangeArrowheads="1"/>
          </p:cNvSpPr>
          <p:nvPr/>
        </p:nvSpPr>
        <p:spPr bwMode="auto">
          <a:xfrm>
            <a:off x="684213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0000" b="1">
                <a:solidFill>
                  <a:srgbClr val="7030A0"/>
                </a:solidFill>
              </a:rPr>
              <a:t>25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Прямоугольник 1"/>
          <p:cNvSpPr>
            <a:spLocks noChangeArrowheads="1"/>
          </p:cNvSpPr>
          <p:nvPr/>
        </p:nvSpPr>
        <p:spPr bwMode="auto">
          <a:xfrm>
            <a:off x="755650" y="981075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0000" b="1">
                <a:solidFill>
                  <a:srgbClr val="7030A0"/>
                </a:solidFill>
                <a:cs typeface="Times New Roman" pitchFamily="18" charset="0"/>
              </a:rPr>
              <a:t>15</a:t>
            </a:r>
          </a:p>
        </p:txBody>
      </p:sp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5867400" y="765175"/>
            <a:ext cx="3060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Ты стоишь на улице. Мимо тебя проходит знакомый тебе взрослый человек. Кто должен поздороваться первым?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60"/>
            <a:ext cx="9144000" cy="69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539750" y="2708275"/>
            <a:ext cx="4679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C00000"/>
                </a:solidFill>
              </a:rPr>
              <a:t>Проходящий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8"/>
            <a:ext cx="579596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684213" y="1700213"/>
            <a:ext cx="45720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</a:rPr>
              <a:t>Надеть костюм и туфли на тонкой подошве из кожи или замши.</a:t>
            </a: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65175"/>
            <a:ext cx="47879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4168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8094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честную игру!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60"/>
            <a:ext cx="9144000" cy="69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88" y="981075"/>
            <a:ext cx="504031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800" u="sng" dirty="0">
                <a:hlinkClick r:id="rId4"/>
              </a:rPr>
              <a:t>http://images.yandex.ru/</a:t>
            </a:r>
            <a:endParaRPr lang="ru-RU" sz="2800" u="sng" dirty="0"/>
          </a:p>
          <a:p>
            <a:pPr>
              <a:defRPr/>
            </a:pPr>
            <a:r>
              <a:rPr lang="en-US" sz="2800" u="sng" dirty="0"/>
              <a:t> </a:t>
            </a:r>
            <a:r>
              <a:rPr lang="ru-RU" sz="2800" u="sng" dirty="0">
                <a:solidFill>
                  <a:srgbClr val="7030A0"/>
                </a:solidFill>
              </a:rPr>
              <a:t>2.</a:t>
            </a:r>
            <a:r>
              <a:rPr lang="en-US" sz="2800" u="sng" dirty="0">
                <a:solidFill>
                  <a:srgbClr val="7030A0"/>
                </a:solidFill>
              </a:rPr>
              <a:t>http://dances.nsk.su/library/etiket_18.html</a:t>
            </a:r>
            <a:endParaRPr lang="ru-RU" sz="2800" u="sng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2800" u="sng" dirty="0">
                <a:solidFill>
                  <a:srgbClr val="7030A0"/>
                </a:solidFill>
              </a:rPr>
              <a:t>3.</a:t>
            </a:r>
            <a:r>
              <a:rPr lang="en-US" sz="2800" u="sng" dirty="0">
                <a:solidFill>
                  <a:srgbClr val="7030A0"/>
                </a:solidFill>
              </a:rPr>
              <a:t>http://etiquetterules.ru/etiquette/106-istoriya-etiketa-rossii.html</a:t>
            </a:r>
            <a:endParaRPr lang="ru-RU" sz="2800" u="sng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2800" u="sng" dirty="0">
                <a:solidFill>
                  <a:srgbClr val="7030A0"/>
                </a:solidFill>
              </a:rPr>
              <a:t>4.</a:t>
            </a:r>
            <a:r>
              <a:rPr lang="en-US" sz="2800" u="sng" dirty="0">
                <a:solidFill>
                  <a:srgbClr val="7030A0"/>
                </a:solidFill>
              </a:rPr>
              <a:t>http://www.etikets.ru/history.php</a:t>
            </a:r>
            <a:endParaRPr lang="ru-RU" sz="2800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84438" y="6308725"/>
            <a:ext cx="4608512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Т.Р. Наумова, учитель русского языка и литературы МОУ СОШ №18 города Воткинска Удмуртской Республики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11188" y="1125538"/>
            <a:ext cx="44656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0" b="1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6097588" y="2781300"/>
            <a:ext cx="2808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7200" b="1">
                <a:solidFill>
                  <a:srgbClr val="C00000"/>
                </a:solidFill>
              </a:rPr>
              <a:t>ПРИЗ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11188" y="1196975"/>
            <a:ext cx="4105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0" b="1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755650" y="1196975"/>
            <a:ext cx="4464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0" b="1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6546850" y="1484313"/>
            <a:ext cx="194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</a:rPr>
              <a:t>ПРИЗ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755650" y="1074738"/>
            <a:ext cx="40830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0000" b="1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7988" y="6021388"/>
            <a:ext cx="774700" cy="5762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5881688" y="765175"/>
            <a:ext cx="31416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Где находится джентльмен, сопровождающий даму, идущую вверх по лестнице? 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Где находится джентльмен, сопровождающий даму, идущую вниз по лестнице? 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/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Если лестница крутая, где должен находиться джентльмен? 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рапы 1\31732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101013" y="5876925"/>
            <a:ext cx="935037" cy="792163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900113" y="1700213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ru-RU" sz="3600" b="1">
                <a:solidFill>
                  <a:srgbClr val="C00000"/>
                </a:solidFill>
              </a:rPr>
              <a:t> Впереди.</a:t>
            </a:r>
          </a:p>
          <a:p>
            <a:pPr algn="ctr" eaLnBrk="1" hangingPunct="1">
              <a:buFontTx/>
              <a:buAutoNum type="arabicPeriod"/>
            </a:pPr>
            <a:endParaRPr lang="ru-RU" sz="3600" b="1">
              <a:solidFill>
                <a:srgbClr val="C00000"/>
              </a:solidFill>
            </a:endParaRPr>
          </a:p>
          <a:p>
            <a:pPr algn="ctr" eaLnBrk="1" hangingPunct="1">
              <a:buFontTx/>
              <a:buAutoNum type="arabicPeriod"/>
            </a:pPr>
            <a:r>
              <a:rPr lang="ru-RU" sz="3600" b="1">
                <a:solidFill>
                  <a:srgbClr val="C00000"/>
                </a:solidFill>
              </a:rPr>
              <a:t> Сзади.</a:t>
            </a:r>
          </a:p>
          <a:p>
            <a:pPr algn="ctr" eaLnBrk="1" hangingPunct="1">
              <a:buFontTx/>
              <a:buAutoNum type="arabicPeriod"/>
            </a:pPr>
            <a:endParaRPr lang="ru-RU" sz="3600" b="1">
              <a:solidFill>
                <a:srgbClr val="C00000"/>
              </a:solidFill>
            </a:endParaRPr>
          </a:p>
          <a:p>
            <a:pPr algn="ctr" eaLnBrk="1" hangingPunct="1">
              <a:buFontTx/>
              <a:buAutoNum type="arabicPeriod"/>
            </a:pPr>
            <a:r>
              <a:rPr lang="ru-RU" sz="3600" b="1">
                <a:solidFill>
                  <a:srgbClr val="C00000"/>
                </a:solidFill>
              </a:rPr>
              <a:t> Рядом.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-159" r="20882" b="159"/>
          <a:stretch>
            <a:fillRect/>
          </a:stretch>
        </p:blipFill>
        <p:spPr bwMode="auto">
          <a:xfrm>
            <a:off x="0" y="695325"/>
            <a:ext cx="56515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547</TotalTime>
  <Words>640</Words>
  <Application>Microsoft Office PowerPoint</Application>
  <PresentationFormat>Экран (4:3)</PresentationFormat>
  <Paragraphs>116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</dc:creator>
  <cp:lastModifiedBy>Т</cp:lastModifiedBy>
  <cp:revision>50</cp:revision>
  <dcterms:created xsi:type="dcterms:W3CDTF">2011-10-31T14:12:25Z</dcterms:created>
  <dcterms:modified xsi:type="dcterms:W3CDTF">2011-11-05T08:18:01Z</dcterms:modified>
</cp:coreProperties>
</file>